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</p:sldIdLst>
  <p:sldSz cx="18288000" cy="10287000"/>
  <p:notesSz cx="6858000" cy="9144000"/>
  <p:embeddedFontLst>
    <p:embeddedFont>
      <p:font typeface="Anton" pitchFamily="2" charset="0"/>
      <p:regular r:id="rId20"/>
    </p:embeddedFont>
    <p:embeddedFont>
      <p:font typeface="Canva Sans Bold" panose="020B0604020202020204" charset="0"/>
      <p:regular r:id="rId21"/>
    </p:embeddedFont>
    <p:embeddedFont>
      <p:font typeface="Fredoka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3.png"/><Relationship Id="rId10" Type="http://schemas.openxmlformats.org/officeDocument/2006/relationships/image" Target="../media/image39.svg"/><Relationship Id="rId4" Type="http://schemas.openxmlformats.org/officeDocument/2006/relationships/image" Target="../media/image8.sv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6.png"/><Relationship Id="rId5" Type="http://schemas.openxmlformats.org/officeDocument/2006/relationships/image" Target="../media/image3.png"/><Relationship Id="rId10" Type="http://schemas.openxmlformats.org/officeDocument/2006/relationships/image" Target="../media/image45.svg"/><Relationship Id="rId4" Type="http://schemas.openxmlformats.org/officeDocument/2006/relationships/image" Target="../media/image8.sv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image" Target="../media/image10.jpeg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8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2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7.png"/><Relationship Id="rId7" Type="http://schemas.openxmlformats.org/officeDocument/2006/relationships/image" Target="../media/image2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666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882181" y="7537013"/>
            <a:ext cx="20052362" cy="3713214"/>
          </a:xfrm>
          <a:custGeom>
            <a:avLst/>
            <a:gdLst/>
            <a:ahLst/>
            <a:cxnLst/>
            <a:rect l="l" t="t" r="r" b="b"/>
            <a:pathLst>
              <a:path w="20052362" h="3713214">
                <a:moveTo>
                  <a:pt x="0" y="0"/>
                </a:moveTo>
                <a:lnTo>
                  <a:pt x="20052362" y="0"/>
                </a:lnTo>
                <a:lnTo>
                  <a:pt x="20052362" y="3713214"/>
                </a:lnTo>
                <a:lnTo>
                  <a:pt x="0" y="37132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54" t="-79772" r="-2045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0" y="5566934"/>
            <a:ext cx="5377052" cy="5377052"/>
          </a:xfrm>
          <a:custGeom>
            <a:avLst/>
            <a:gdLst/>
            <a:ahLst/>
            <a:cxnLst/>
            <a:rect l="l" t="t" r="r" b="b"/>
            <a:pathLst>
              <a:path w="5377052" h="5377052">
                <a:moveTo>
                  <a:pt x="0" y="0"/>
                </a:moveTo>
                <a:lnTo>
                  <a:pt x="5377052" y="0"/>
                </a:lnTo>
                <a:lnTo>
                  <a:pt x="5377052" y="5377053"/>
                </a:lnTo>
                <a:lnTo>
                  <a:pt x="0" y="53770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5070811" y="7537013"/>
            <a:ext cx="4099370" cy="4114800"/>
          </a:xfrm>
          <a:custGeom>
            <a:avLst/>
            <a:gdLst/>
            <a:ahLst/>
            <a:cxnLst/>
            <a:rect l="l" t="t" r="r" b="b"/>
            <a:pathLst>
              <a:path w="4099370" h="4114800">
                <a:moveTo>
                  <a:pt x="0" y="0"/>
                </a:moveTo>
                <a:lnTo>
                  <a:pt x="4099370" y="0"/>
                </a:lnTo>
                <a:lnTo>
                  <a:pt x="40993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3048001" y="9001967"/>
            <a:ext cx="11481820" cy="12183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29"/>
              </a:lnSpc>
            </a:pPr>
            <a:r>
              <a:rPr lang="en-US" sz="7092" b="1" dirty="0">
                <a:solidFill>
                  <a:srgbClr val="5270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Digital Image 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09423" y="8577522"/>
            <a:ext cx="2228693" cy="739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4"/>
              </a:lnSpc>
            </a:pPr>
            <a:r>
              <a:rPr lang="en-US" sz="4296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Through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65711" y="3477666"/>
            <a:ext cx="7729374" cy="5152916"/>
          </a:xfrm>
          <a:custGeom>
            <a:avLst/>
            <a:gdLst/>
            <a:ahLst/>
            <a:cxnLst/>
            <a:rect l="l" t="t" r="r" b="b"/>
            <a:pathLst>
              <a:path w="7729374" h="5152916">
                <a:moveTo>
                  <a:pt x="0" y="0"/>
                </a:moveTo>
                <a:lnTo>
                  <a:pt x="7729374" y="0"/>
                </a:lnTo>
                <a:lnTo>
                  <a:pt x="7729374" y="5152916"/>
                </a:lnTo>
                <a:lnTo>
                  <a:pt x="0" y="515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342533" y="1606773"/>
            <a:ext cx="7754615" cy="5169743"/>
          </a:xfrm>
          <a:custGeom>
            <a:avLst/>
            <a:gdLst/>
            <a:ahLst/>
            <a:cxnLst/>
            <a:rect l="l" t="t" r="r" b="b"/>
            <a:pathLst>
              <a:path w="7754615" h="5169743">
                <a:moveTo>
                  <a:pt x="0" y="0"/>
                </a:moveTo>
                <a:lnTo>
                  <a:pt x="7754615" y="0"/>
                </a:lnTo>
                <a:lnTo>
                  <a:pt x="7754615" y="5169743"/>
                </a:lnTo>
                <a:lnTo>
                  <a:pt x="0" y="51697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Monochromacy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6401" y="2371584"/>
            <a:ext cx="4791582" cy="88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87006" y="7258680"/>
            <a:ext cx="5065669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Monochromacy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1362556" y="3547991"/>
            <a:ext cx="1514448" cy="1718522"/>
          </a:xfrm>
          <a:custGeom>
            <a:avLst/>
            <a:gdLst/>
            <a:ahLst/>
            <a:cxnLst/>
            <a:rect l="l" t="t" r="r" b="b"/>
            <a:pathLst>
              <a:path w="1514448" h="1718522">
                <a:moveTo>
                  <a:pt x="0" y="0"/>
                </a:moveTo>
                <a:lnTo>
                  <a:pt x="1514448" y="0"/>
                </a:lnTo>
                <a:lnTo>
                  <a:pt x="1514448" y="1718523"/>
                </a:lnTo>
                <a:lnTo>
                  <a:pt x="0" y="1718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3749867" y="5594656"/>
            <a:ext cx="2031477" cy="1792778"/>
          </a:xfrm>
          <a:custGeom>
            <a:avLst/>
            <a:gdLst/>
            <a:ahLst/>
            <a:cxnLst/>
            <a:rect l="l" t="t" r="r" b="b"/>
            <a:pathLst>
              <a:path w="2031477" h="1792778">
                <a:moveTo>
                  <a:pt x="0" y="0"/>
                </a:moveTo>
                <a:lnTo>
                  <a:pt x="2031477" y="0"/>
                </a:lnTo>
                <a:lnTo>
                  <a:pt x="2031477" y="1792778"/>
                </a:lnTo>
                <a:lnTo>
                  <a:pt x="0" y="17927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11608587" y="7827314"/>
            <a:ext cx="2141281" cy="1269061"/>
          </a:xfrm>
          <a:custGeom>
            <a:avLst/>
            <a:gdLst/>
            <a:ahLst/>
            <a:cxnLst/>
            <a:rect l="l" t="t" r="r" b="b"/>
            <a:pathLst>
              <a:path w="2141281" h="1269061">
                <a:moveTo>
                  <a:pt x="0" y="0"/>
                </a:moveTo>
                <a:lnTo>
                  <a:pt x="2141280" y="0"/>
                </a:lnTo>
                <a:lnTo>
                  <a:pt x="2141280" y="1269061"/>
                </a:lnTo>
                <a:lnTo>
                  <a:pt x="0" y="12690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673" t="-500" b="-500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Problem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1362" y="2505722"/>
            <a:ext cx="14212315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Challenges Faced by Color-Blind Individuals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362" y="3962527"/>
            <a:ext cx="9389622" cy="1303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728" lvl="1" indent="-407864" algn="just">
              <a:lnSpc>
                <a:spcPts val="5289"/>
              </a:lnSpc>
              <a:buFont typeface="Arial"/>
              <a:buChar char="•"/>
            </a:pPr>
            <a:r>
              <a:rPr lang="en-US" sz="3778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Difficulty interpreting traffic signals.</a:t>
            </a:r>
          </a:p>
          <a:p>
            <a:pPr algn="just">
              <a:lnSpc>
                <a:spcPts val="5289"/>
              </a:lnSpc>
            </a:pPr>
            <a:endParaRPr lang="en-US" sz="3778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17942" y="5485622"/>
            <a:ext cx="10856847" cy="194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Problems in education/workplace requiring </a:t>
            </a:r>
          </a:p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color identification.</a:t>
            </a:r>
          </a:p>
          <a:p>
            <a:pPr algn="l">
              <a:lnSpc>
                <a:spcPts val="5180"/>
              </a:lnSpc>
            </a:pPr>
            <a:endParaRPr lang="en-US" sz="3700" b="1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7942" y="7515518"/>
            <a:ext cx="18288000" cy="1287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8838" lvl="1" indent="-399419" algn="l">
              <a:lnSpc>
                <a:spcPts val="5180"/>
              </a:lnSpc>
              <a:buFont typeface="Arial"/>
              <a:buChar char="•"/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Accessibility issues in digital and physical </a:t>
            </a:r>
          </a:p>
          <a:p>
            <a:pPr algn="l">
              <a:lnSpc>
                <a:spcPts val="5180"/>
              </a:lnSpc>
            </a:pPr>
            <a:r>
              <a:rPr lang="en-US" sz="37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environments.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9029700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1686103" y="3933267"/>
            <a:ext cx="15351677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Color Blindness Simulation </a:t>
            </a:r>
          </a:p>
        </p:txBody>
      </p:sp>
      <p:sp>
        <p:nvSpPr>
          <p:cNvPr id="8" name="Freeform 8"/>
          <p:cNvSpPr/>
          <p:nvPr/>
        </p:nvSpPr>
        <p:spPr>
          <a:xfrm>
            <a:off x="3939109" y="2517652"/>
            <a:ext cx="9672555" cy="9672555"/>
          </a:xfrm>
          <a:custGeom>
            <a:avLst/>
            <a:gdLst/>
            <a:ahLst/>
            <a:cxnLst/>
            <a:rect l="l" t="t" r="r" b="b"/>
            <a:pathLst>
              <a:path w="9672555" h="9672555">
                <a:moveTo>
                  <a:pt x="0" y="0"/>
                </a:moveTo>
                <a:lnTo>
                  <a:pt x="9672555" y="0"/>
                </a:lnTo>
                <a:lnTo>
                  <a:pt x="9672555" y="9672555"/>
                </a:lnTo>
                <a:lnTo>
                  <a:pt x="0" y="9672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-1571123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TextBox 10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Proposed Solution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613599" y="3020120"/>
            <a:ext cx="1580674" cy="1541157"/>
          </a:xfrm>
          <a:custGeom>
            <a:avLst/>
            <a:gdLst/>
            <a:ahLst/>
            <a:cxnLst/>
            <a:rect l="l" t="t" r="r" b="b"/>
            <a:pathLst>
              <a:path w="1580674" h="1541157">
                <a:moveTo>
                  <a:pt x="0" y="0"/>
                </a:moveTo>
                <a:lnTo>
                  <a:pt x="1580674" y="0"/>
                </a:lnTo>
                <a:lnTo>
                  <a:pt x="1580674" y="1541157"/>
                </a:lnTo>
                <a:lnTo>
                  <a:pt x="0" y="154115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8307099" y="5426790"/>
            <a:ext cx="1521401" cy="1298896"/>
          </a:xfrm>
          <a:custGeom>
            <a:avLst/>
            <a:gdLst/>
            <a:ahLst/>
            <a:cxnLst/>
            <a:rect l="l" t="t" r="r" b="b"/>
            <a:pathLst>
              <a:path w="1521401" h="1298896">
                <a:moveTo>
                  <a:pt x="0" y="0"/>
                </a:moveTo>
                <a:lnTo>
                  <a:pt x="1521402" y="0"/>
                </a:lnTo>
                <a:lnTo>
                  <a:pt x="1521402" y="1298896"/>
                </a:lnTo>
                <a:lnTo>
                  <a:pt x="0" y="129889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8923853" y="7725275"/>
            <a:ext cx="5665368" cy="254942"/>
          </a:xfrm>
          <a:custGeom>
            <a:avLst/>
            <a:gdLst/>
            <a:ahLst/>
            <a:cxnLst/>
            <a:rect l="l" t="t" r="r" b="b"/>
            <a:pathLst>
              <a:path w="5665368" h="254942">
                <a:moveTo>
                  <a:pt x="0" y="0"/>
                </a:moveTo>
                <a:lnTo>
                  <a:pt x="5665368" y="0"/>
                </a:lnTo>
                <a:lnTo>
                  <a:pt x="5665368" y="254942"/>
                </a:lnTo>
                <a:lnTo>
                  <a:pt x="0" y="2549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68057"/>
            <a:ext cx="6318103" cy="112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1.Upload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2500" y="5302965"/>
            <a:ext cx="6902288" cy="112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2.Webcam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7545" y="7230105"/>
            <a:ext cx="7697047" cy="112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3.Intensity Control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9063136" y="3383835"/>
            <a:ext cx="1446412" cy="1157130"/>
          </a:xfrm>
          <a:custGeom>
            <a:avLst/>
            <a:gdLst/>
            <a:ahLst/>
            <a:cxnLst/>
            <a:rect l="l" t="t" r="r" b="b"/>
            <a:pathLst>
              <a:path w="1446412" h="1157130">
                <a:moveTo>
                  <a:pt x="0" y="0"/>
                </a:moveTo>
                <a:lnTo>
                  <a:pt x="1446412" y="0"/>
                </a:lnTo>
                <a:lnTo>
                  <a:pt x="1446412" y="1157130"/>
                </a:lnTo>
                <a:lnTo>
                  <a:pt x="0" y="11571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7097830" y="5368882"/>
            <a:ext cx="1141475" cy="1141475"/>
          </a:xfrm>
          <a:custGeom>
            <a:avLst/>
            <a:gdLst/>
            <a:ahLst/>
            <a:cxnLst/>
            <a:rect l="l" t="t" r="r" b="b"/>
            <a:pathLst>
              <a:path w="1141475" h="1141475">
                <a:moveTo>
                  <a:pt x="0" y="0"/>
                </a:moveTo>
                <a:lnTo>
                  <a:pt x="1141475" y="0"/>
                </a:lnTo>
                <a:lnTo>
                  <a:pt x="1141475" y="1141475"/>
                </a:lnTo>
                <a:lnTo>
                  <a:pt x="0" y="114147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4898363" y="7226459"/>
            <a:ext cx="1411311" cy="1187265"/>
          </a:xfrm>
          <a:custGeom>
            <a:avLst/>
            <a:gdLst/>
            <a:ahLst/>
            <a:cxnLst/>
            <a:rect l="l" t="t" r="r" b="b"/>
            <a:pathLst>
              <a:path w="1411311" h="1187265">
                <a:moveTo>
                  <a:pt x="0" y="0"/>
                </a:moveTo>
                <a:lnTo>
                  <a:pt x="1411311" y="0"/>
                </a:lnTo>
                <a:lnTo>
                  <a:pt x="1411311" y="1187265"/>
                </a:lnTo>
                <a:lnTo>
                  <a:pt x="0" y="11872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6120" y="3260010"/>
            <a:ext cx="7551434" cy="112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4.Simulation Filter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6120" y="5245057"/>
            <a:ext cx="5466133" cy="1121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5.Save Image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6120" y="7102634"/>
            <a:ext cx="3270094" cy="1121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10"/>
              </a:lnSpc>
            </a:pPr>
            <a:r>
              <a:rPr lang="en-US" sz="657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6.Reset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2640786" y="2250554"/>
            <a:ext cx="11132544" cy="8282776"/>
          </a:xfrm>
          <a:custGeom>
            <a:avLst/>
            <a:gdLst/>
            <a:ahLst/>
            <a:cxnLst/>
            <a:rect l="l" t="t" r="r" b="b"/>
            <a:pathLst>
              <a:path w="11132544" h="8282776">
                <a:moveTo>
                  <a:pt x="0" y="0"/>
                </a:moveTo>
                <a:lnTo>
                  <a:pt x="11132543" y="0"/>
                </a:lnTo>
                <a:lnTo>
                  <a:pt x="11132543" y="8282776"/>
                </a:lnTo>
                <a:lnTo>
                  <a:pt x="0" y="82827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Snapshots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834681" y="2743200"/>
            <a:ext cx="14841924" cy="3729034"/>
          </a:xfrm>
          <a:custGeom>
            <a:avLst/>
            <a:gdLst/>
            <a:ahLst/>
            <a:cxnLst/>
            <a:rect l="l" t="t" r="r" b="b"/>
            <a:pathLst>
              <a:path w="14841924" h="3729034">
                <a:moveTo>
                  <a:pt x="0" y="0"/>
                </a:moveTo>
                <a:lnTo>
                  <a:pt x="14841924" y="0"/>
                </a:lnTo>
                <a:lnTo>
                  <a:pt x="14841924" y="3729034"/>
                </a:lnTo>
                <a:lnTo>
                  <a:pt x="0" y="372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701609" y="6941821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1"/>
                </a:lnTo>
                <a:lnTo>
                  <a:pt x="0" y="380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500378" y="3919057"/>
            <a:ext cx="17510531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Live-Demo</a:t>
            </a:r>
          </a:p>
        </p:txBody>
      </p:sp>
      <p:sp>
        <p:nvSpPr>
          <p:cNvPr id="7" name="Freeform 7"/>
          <p:cNvSpPr/>
          <p:nvPr/>
        </p:nvSpPr>
        <p:spPr>
          <a:xfrm rot="-9596884">
            <a:off x="-2099445" y="-87567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834681" y="2743200"/>
            <a:ext cx="14841924" cy="3729034"/>
          </a:xfrm>
          <a:custGeom>
            <a:avLst/>
            <a:gdLst/>
            <a:ahLst/>
            <a:cxnLst/>
            <a:rect l="l" t="t" r="r" b="b"/>
            <a:pathLst>
              <a:path w="14841924" h="3729034">
                <a:moveTo>
                  <a:pt x="0" y="0"/>
                </a:moveTo>
                <a:lnTo>
                  <a:pt x="14841924" y="0"/>
                </a:lnTo>
                <a:lnTo>
                  <a:pt x="14841924" y="3729034"/>
                </a:lnTo>
                <a:lnTo>
                  <a:pt x="0" y="372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701609" y="6941821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1"/>
                </a:lnTo>
                <a:lnTo>
                  <a:pt x="0" y="380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 rot="-9596884">
            <a:off x="-2099445" y="-87567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500378" y="3919057"/>
            <a:ext cx="17510531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Any Question?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7703E-39C9-3384-6F1B-E6D6571A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CE815BE-264B-0E9C-58C4-00CF9E4EB2BB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E198D6B-FD40-ADD0-173F-3441894339CB}"/>
              </a:ext>
            </a:extLst>
          </p:cNvPr>
          <p:cNvSpPr/>
          <p:nvPr/>
        </p:nvSpPr>
        <p:spPr>
          <a:xfrm>
            <a:off x="13701609" y="6941821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1"/>
                </a:lnTo>
                <a:lnTo>
                  <a:pt x="0" y="3808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1A1E1AC-CF37-276D-B741-0D3E35F175AA}"/>
              </a:ext>
            </a:extLst>
          </p:cNvPr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79E37BE-8AEB-DE6D-3A86-80FF51EEBD4D}"/>
              </a:ext>
            </a:extLst>
          </p:cNvPr>
          <p:cNvSpPr/>
          <p:nvPr/>
        </p:nvSpPr>
        <p:spPr>
          <a:xfrm rot="-9596884">
            <a:off x="-2099445" y="-87567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0FAE294B-18F3-AEF8-181B-8B3E46DDC0B5}"/>
              </a:ext>
            </a:extLst>
          </p:cNvPr>
          <p:cNvSpPr/>
          <p:nvPr/>
        </p:nvSpPr>
        <p:spPr>
          <a:xfrm>
            <a:off x="0" y="818357"/>
            <a:ext cx="10741522" cy="9468643"/>
          </a:xfrm>
          <a:custGeom>
            <a:avLst/>
            <a:gdLst/>
            <a:ahLst/>
            <a:cxnLst/>
            <a:rect l="l" t="t" r="r" b="b"/>
            <a:pathLst>
              <a:path w="10741522" h="9468643">
                <a:moveTo>
                  <a:pt x="0" y="0"/>
                </a:moveTo>
                <a:lnTo>
                  <a:pt x="10741522" y="0"/>
                </a:lnTo>
                <a:lnTo>
                  <a:pt x="10741522" y="9468643"/>
                </a:lnTo>
                <a:lnTo>
                  <a:pt x="0" y="9468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035" r="-603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1F9413A0-D611-F71A-9A82-FB4BEBF11571}"/>
              </a:ext>
            </a:extLst>
          </p:cNvPr>
          <p:cNvSpPr/>
          <p:nvPr/>
        </p:nvSpPr>
        <p:spPr>
          <a:xfrm>
            <a:off x="10741522" y="4212475"/>
            <a:ext cx="7315200" cy="1862051"/>
          </a:xfrm>
          <a:custGeom>
            <a:avLst/>
            <a:gdLst/>
            <a:ahLst/>
            <a:cxnLst/>
            <a:rect l="l" t="t" r="r" b="b"/>
            <a:pathLst>
              <a:path w="7315200" h="1862051">
                <a:moveTo>
                  <a:pt x="0" y="0"/>
                </a:moveTo>
                <a:lnTo>
                  <a:pt x="7315200" y="0"/>
                </a:lnTo>
                <a:lnTo>
                  <a:pt x="7315200" y="1862050"/>
                </a:lnTo>
                <a:lnTo>
                  <a:pt x="0" y="18620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4716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1834681" y="2743200"/>
            <a:ext cx="14841924" cy="3729034"/>
          </a:xfrm>
          <a:custGeom>
            <a:avLst/>
            <a:gdLst/>
            <a:ahLst/>
            <a:cxnLst/>
            <a:rect l="l" t="t" r="r" b="b"/>
            <a:pathLst>
              <a:path w="14841924" h="3729034">
                <a:moveTo>
                  <a:pt x="0" y="0"/>
                </a:moveTo>
                <a:lnTo>
                  <a:pt x="14841924" y="0"/>
                </a:lnTo>
                <a:lnTo>
                  <a:pt x="14841924" y="3729034"/>
                </a:lnTo>
                <a:lnTo>
                  <a:pt x="0" y="3729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3701609" y="6941821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1"/>
                </a:lnTo>
                <a:lnTo>
                  <a:pt x="0" y="380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2946732" y="6846571"/>
            <a:ext cx="4560092" cy="894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1"/>
              </a:lnSpc>
            </a:pPr>
            <a:r>
              <a:rPr lang="en-US" sz="5272" b="1">
                <a:solidFill>
                  <a:srgbClr val="5270F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80803" y="7655542"/>
            <a:ext cx="4570821" cy="23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19"/>
              </a:lnSpc>
            </a:pPr>
            <a:r>
              <a:rPr lang="en-US" sz="4585" dirty="0">
                <a:solidFill>
                  <a:srgbClr val="20201F"/>
                </a:solidFill>
                <a:latin typeface="Anton"/>
                <a:ea typeface="Anton"/>
                <a:cs typeface="Anton"/>
                <a:sym typeface="Anton"/>
              </a:rPr>
              <a:t>Mazhar Abbas-1338</a:t>
            </a:r>
          </a:p>
          <a:p>
            <a:pPr algn="l">
              <a:lnSpc>
                <a:spcPts val="6419"/>
              </a:lnSpc>
            </a:pPr>
            <a:r>
              <a:rPr lang="en-US" sz="4585" dirty="0">
                <a:solidFill>
                  <a:srgbClr val="20201F"/>
                </a:solidFill>
                <a:latin typeface="Anton"/>
                <a:ea typeface="Anton"/>
                <a:cs typeface="Anton"/>
                <a:sym typeface="Anton"/>
              </a:rPr>
              <a:t>Ahmad Imtiaz-1347</a:t>
            </a:r>
          </a:p>
          <a:p>
            <a:pPr algn="l">
              <a:lnSpc>
                <a:spcPts val="6419"/>
              </a:lnSpc>
            </a:pPr>
            <a:r>
              <a:rPr lang="en-US" sz="4585" dirty="0" err="1">
                <a:solidFill>
                  <a:srgbClr val="20201F"/>
                </a:solidFill>
                <a:latin typeface="Anton"/>
                <a:ea typeface="Anton"/>
                <a:cs typeface="Anton"/>
                <a:sym typeface="Anton"/>
              </a:rPr>
              <a:t>M.Ahmad</a:t>
            </a:r>
            <a:r>
              <a:rPr lang="en-US" sz="4585" dirty="0">
                <a:solidFill>
                  <a:srgbClr val="20201F"/>
                </a:solidFill>
                <a:latin typeface="Anton"/>
                <a:ea typeface="Anton"/>
                <a:cs typeface="Anton"/>
                <a:sym typeface="Anton"/>
              </a:rPr>
              <a:t> -1344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0378" y="3919057"/>
            <a:ext cx="17510531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Color Blindness Simulation</a:t>
            </a:r>
          </a:p>
        </p:txBody>
      </p:sp>
      <p:sp>
        <p:nvSpPr>
          <p:cNvPr id="9" name="Freeform 9"/>
          <p:cNvSpPr/>
          <p:nvPr/>
        </p:nvSpPr>
        <p:spPr>
          <a:xfrm rot="-9596884">
            <a:off x="-2099445" y="-87567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8685715" y="2838450"/>
            <a:ext cx="9355267" cy="5276573"/>
          </a:xfrm>
          <a:custGeom>
            <a:avLst/>
            <a:gdLst/>
            <a:ahLst/>
            <a:cxnLst/>
            <a:rect l="l" t="t" r="r" b="b"/>
            <a:pathLst>
              <a:path w="9355267" h="5276573">
                <a:moveTo>
                  <a:pt x="0" y="0"/>
                </a:moveTo>
                <a:lnTo>
                  <a:pt x="9355267" y="0"/>
                </a:lnTo>
                <a:lnTo>
                  <a:pt x="9355267" y="5276573"/>
                </a:lnTo>
                <a:lnTo>
                  <a:pt x="0" y="52765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6784" b="-119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TextBox 7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Color Blindness 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533" y="3596469"/>
            <a:ext cx="8333242" cy="4072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04210" lvl="1" indent="-502105" algn="l">
              <a:lnSpc>
                <a:spcPts val="6511"/>
              </a:lnSpc>
              <a:buFont typeface="Arial"/>
              <a:buChar char="•"/>
            </a:pPr>
            <a:r>
              <a:rPr lang="en-US" sz="46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visual impairment due to various reasons</a:t>
            </a:r>
          </a:p>
          <a:p>
            <a:pPr marL="1004210" lvl="1" indent="-502105" algn="l">
              <a:lnSpc>
                <a:spcPts val="6511"/>
              </a:lnSpc>
              <a:buFont typeface="Arial"/>
              <a:buChar char="•"/>
            </a:pPr>
            <a:r>
              <a:rPr lang="en-US" sz="46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individuals cannot differentiate between certain colors.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5375837" y="8285027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1"/>
                </a:lnTo>
                <a:lnTo>
                  <a:pt x="0" y="38087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90726" y="3519579"/>
            <a:ext cx="3962249" cy="3962249"/>
          </a:xfrm>
          <a:custGeom>
            <a:avLst/>
            <a:gdLst/>
            <a:ahLst/>
            <a:cxnLst/>
            <a:rect l="l" t="t" r="r" b="b"/>
            <a:pathLst>
              <a:path w="3962249" h="3962249">
                <a:moveTo>
                  <a:pt x="0" y="0"/>
                </a:moveTo>
                <a:lnTo>
                  <a:pt x="3962249" y="0"/>
                </a:lnTo>
                <a:lnTo>
                  <a:pt x="3962249" y="3962249"/>
                </a:lnTo>
                <a:lnTo>
                  <a:pt x="0" y="39622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6435626" y="346055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3297820" y="7883724"/>
            <a:ext cx="678326" cy="653737"/>
          </a:xfrm>
          <a:custGeom>
            <a:avLst/>
            <a:gdLst/>
            <a:ahLst/>
            <a:cxnLst/>
            <a:rect l="l" t="t" r="r" b="b"/>
            <a:pathLst>
              <a:path w="678326" h="653737">
                <a:moveTo>
                  <a:pt x="0" y="0"/>
                </a:moveTo>
                <a:lnTo>
                  <a:pt x="678326" y="0"/>
                </a:lnTo>
                <a:lnTo>
                  <a:pt x="678326" y="653737"/>
                </a:lnTo>
                <a:lnTo>
                  <a:pt x="0" y="6537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Freeform 9"/>
          <p:cNvSpPr/>
          <p:nvPr/>
        </p:nvSpPr>
        <p:spPr>
          <a:xfrm>
            <a:off x="9357152" y="7940874"/>
            <a:ext cx="469057" cy="730049"/>
          </a:xfrm>
          <a:custGeom>
            <a:avLst/>
            <a:gdLst/>
            <a:ahLst/>
            <a:cxnLst/>
            <a:rect l="l" t="t" r="r" b="b"/>
            <a:pathLst>
              <a:path w="469057" h="730049">
                <a:moveTo>
                  <a:pt x="0" y="0"/>
                </a:moveTo>
                <a:lnTo>
                  <a:pt x="469057" y="0"/>
                </a:lnTo>
                <a:lnTo>
                  <a:pt x="469057" y="730049"/>
                </a:lnTo>
                <a:lnTo>
                  <a:pt x="0" y="730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11488167" y="3403401"/>
            <a:ext cx="4655425" cy="4451750"/>
          </a:xfrm>
          <a:custGeom>
            <a:avLst/>
            <a:gdLst/>
            <a:ahLst/>
            <a:cxnLst/>
            <a:rect l="l" t="t" r="r" b="b"/>
            <a:pathLst>
              <a:path w="4655425" h="4451750">
                <a:moveTo>
                  <a:pt x="0" y="0"/>
                </a:moveTo>
                <a:lnTo>
                  <a:pt x="4655425" y="0"/>
                </a:lnTo>
                <a:lnTo>
                  <a:pt x="4655425" y="4451750"/>
                </a:lnTo>
                <a:lnTo>
                  <a:pt x="0" y="44517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1" name="Freeform 11"/>
          <p:cNvSpPr/>
          <p:nvPr/>
        </p:nvSpPr>
        <p:spPr>
          <a:xfrm>
            <a:off x="15117454" y="7836879"/>
            <a:ext cx="1026137" cy="908598"/>
          </a:xfrm>
          <a:custGeom>
            <a:avLst/>
            <a:gdLst/>
            <a:ahLst/>
            <a:cxnLst/>
            <a:rect l="l" t="t" r="r" b="b"/>
            <a:pathLst>
              <a:path w="1026137" h="908598">
                <a:moveTo>
                  <a:pt x="0" y="0"/>
                </a:moveTo>
                <a:lnTo>
                  <a:pt x="1026138" y="0"/>
                </a:lnTo>
                <a:lnTo>
                  <a:pt x="1026138" y="908598"/>
                </a:lnTo>
                <a:lnTo>
                  <a:pt x="0" y="9085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2" name="TextBox 12"/>
          <p:cNvSpPr txBox="1"/>
          <p:nvPr/>
        </p:nvSpPr>
        <p:spPr>
          <a:xfrm>
            <a:off x="-902424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Color Blindness 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67555" y="7707604"/>
            <a:ext cx="1730265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68060" y="4225411"/>
            <a:ext cx="793971" cy="55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5 %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78451" y="5916305"/>
            <a:ext cx="1058333" cy="55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95 %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379376" y="3759714"/>
            <a:ext cx="1192720" cy="55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0.5 %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775233" y="6102020"/>
            <a:ext cx="1435585" cy="55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14"/>
              </a:lnSpc>
              <a:spcBef>
                <a:spcPct val="0"/>
              </a:spcBef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99.5 %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9834" y="7854811"/>
            <a:ext cx="2505455" cy="88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Female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4387" y="7903785"/>
            <a:ext cx="1785982" cy="70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7"/>
              </a:lnSpc>
            </a:pPr>
            <a:r>
              <a:rPr lang="en-US" sz="4212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350M+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257081" y="-111690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1"/>
                </a:lnTo>
                <a:lnTo>
                  <a:pt x="0" y="39363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59154" y="3107487"/>
            <a:ext cx="18388573" cy="1571731"/>
          </a:xfrm>
          <a:custGeom>
            <a:avLst/>
            <a:gdLst/>
            <a:ahLst/>
            <a:cxnLst/>
            <a:rect l="l" t="t" r="r" b="b"/>
            <a:pathLst>
              <a:path w="18388573" h="1571731">
                <a:moveTo>
                  <a:pt x="0" y="0"/>
                </a:moveTo>
                <a:lnTo>
                  <a:pt x="18388574" y="0"/>
                </a:lnTo>
                <a:lnTo>
                  <a:pt x="18388574" y="1571731"/>
                </a:lnTo>
                <a:lnTo>
                  <a:pt x="0" y="1571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</a:blip>
            <a:stretch>
              <a:fillRect t="-9111" b="-53219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59154" y="4679218"/>
            <a:ext cx="18208276" cy="3777859"/>
          </a:xfrm>
          <a:custGeom>
            <a:avLst/>
            <a:gdLst/>
            <a:ahLst/>
            <a:cxnLst/>
            <a:rect l="l" t="t" r="r" b="b"/>
            <a:pathLst>
              <a:path w="18208276" h="3777859">
                <a:moveTo>
                  <a:pt x="0" y="0"/>
                </a:moveTo>
                <a:lnTo>
                  <a:pt x="18208276" y="0"/>
                </a:lnTo>
                <a:lnTo>
                  <a:pt x="18208276" y="3777859"/>
                </a:lnTo>
                <a:lnTo>
                  <a:pt x="0" y="3777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400" b="-115934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Color Blindness Types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247" y="3481293"/>
            <a:ext cx="3370241" cy="73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0"/>
              </a:lnSpc>
            </a:pPr>
            <a:r>
              <a:rPr lang="en-US" sz="4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Trichromacy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59243" y="3481293"/>
            <a:ext cx="3233208" cy="73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Dichromacy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7559" y="3481293"/>
            <a:ext cx="4318221" cy="73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Monochromacy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1297" y="4901254"/>
            <a:ext cx="5487660" cy="558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148" lvl="1" indent="-349074" algn="just">
              <a:lnSpc>
                <a:spcPts val="4527"/>
              </a:lnSpc>
              <a:buFont typeface="Arial"/>
              <a:buChar char="•"/>
            </a:pPr>
            <a:r>
              <a:rPr lang="en-US" sz="32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Red-Weak/Protanomaly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1297" y="6113257"/>
            <a:ext cx="6451520" cy="55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141" lvl="1" indent="-349070" algn="ctr">
              <a:lnSpc>
                <a:spcPts val="4527"/>
              </a:lnSpc>
              <a:buFont typeface="Arial"/>
              <a:buChar char="•"/>
            </a:pPr>
            <a:r>
              <a:rPr lang="en-US" sz="32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Green-Weak/Deuteranomaly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4247" y="7096590"/>
            <a:ext cx="5454710" cy="558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8141" lvl="1" indent="-349070" algn="ctr">
              <a:lnSpc>
                <a:spcPts val="4527"/>
              </a:lnSpc>
              <a:buFont typeface="Arial"/>
              <a:buChar char="•"/>
            </a:pPr>
            <a:r>
              <a:rPr lang="en-US" sz="323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Blue-Weak/Tritanomaly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15288" y="4901254"/>
            <a:ext cx="5450026" cy="55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83" lvl="1" indent="-348092" algn="just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Red-Blind/Protanomaly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26385" y="6109847"/>
            <a:ext cx="6411174" cy="55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76" lvl="1" indent="-348088" algn="ctr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Green-Blind/Deuteranomaly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59243" y="7090413"/>
            <a:ext cx="5417169" cy="55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76" lvl="1" indent="-348088" algn="ctr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Blue-Blind/Tritanomaly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337559" y="4662719"/>
            <a:ext cx="3837769" cy="557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83" lvl="1" indent="-348092" algn="just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Monochromacy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37559" y="6113257"/>
            <a:ext cx="4683741" cy="112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6177" lvl="1" indent="-348089" algn="l">
              <a:lnSpc>
                <a:spcPts val="4514"/>
              </a:lnSpc>
              <a:buFont typeface="Arial"/>
              <a:buChar char="•"/>
            </a:pPr>
            <a:r>
              <a:rPr lang="en-US" sz="322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 Cone Monochromacy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670107" y="3474872"/>
            <a:ext cx="7430310" cy="4953540"/>
          </a:xfrm>
          <a:custGeom>
            <a:avLst/>
            <a:gdLst/>
            <a:ahLst/>
            <a:cxnLst/>
            <a:rect l="l" t="t" r="r" b="b"/>
            <a:pathLst>
              <a:path w="7430310" h="4953540">
                <a:moveTo>
                  <a:pt x="0" y="0"/>
                </a:moveTo>
                <a:lnTo>
                  <a:pt x="7430310" y="0"/>
                </a:lnTo>
                <a:lnTo>
                  <a:pt x="743031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144000" y="2666730"/>
            <a:ext cx="7430310" cy="4953540"/>
          </a:xfrm>
          <a:custGeom>
            <a:avLst/>
            <a:gdLst/>
            <a:ahLst/>
            <a:cxnLst/>
            <a:rect l="l" t="t" r="r" b="b"/>
            <a:pathLst>
              <a:path w="7430310" h="4953540">
                <a:moveTo>
                  <a:pt x="0" y="0"/>
                </a:moveTo>
                <a:lnTo>
                  <a:pt x="7430310" y="0"/>
                </a:lnTo>
                <a:lnTo>
                  <a:pt x="7430310" y="4953540"/>
                </a:lnTo>
                <a:lnTo>
                  <a:pt x="0" y="49535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Trichromacy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00201" y="2371584"/>
            <a:ext cx="4867782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67339" y="7743575"/>
            <a:ext cx="4441142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Deuteranopia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TextBox 6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Dichromacy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20125" y="2371584"/>
            <a:ext cx="4547857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Vision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29522" y="7258680"/>
            <a:ext cx="4180637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Red-Blind</a:t>
            </a:r>
          </a:p>
        </p:txBody>
      </p:sp>
      <p:sp>
        <p:nvSpPr>
          <p:cNvPr id="9" name="Freeform 9"/>
          <p:cNvSpPr/>
          <p:nvPr/>
        </p:nvSpPr>
        <p:spPr>
          <a:xfrm>
            <a:off x="765711" y="3477666"/>
            <a:ext cx="7729374" cy="5152916"/>
          </a:xfrm>
          <a:custGeom>
            <a:avLst/>
            <a:gdLst/>
            <a:ahLst/>
            <a:cxnLst/>
            <a:rect l="l" t="t" r="r" b="b"/>
            <a:pathLst>
              <a:path w="7729374" h="5152916">
                <a:moveTo>
                  <a:pt x="0" y="0"/>
                </a:moveTo>
                <a:lnTo>
                  <a:pt x="7729374" y="0"/>
                </a:lnTo>
                <a:lnTo>
                  <a:pt x="7729374" y="5152916"/>
                </a:lnTo>
                <a:lnTo>
                  <a:pt x="0" y="515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10" name="Freeform 10"/>
          <p:cNvSpPr/>
          <p:nvPr/>
        </p:nvSpPr>
        <p:spPr>
          <a:xfrm>
            <a:off x="9361942" y="1908419"/>
            <a:ext cx="7715797" cy="5143865"/>
          </a:xfrm>
          <a:custGeom>
            <a:avLst/>
            <a:gdLst/>
            <a:ahLst/>
            <a:cxnLst/>
            <a:rect l="l" t="t" r="r" b="b"/>
            <a:pathLst>
              <a:path w="7715797" h="5143865">
                <a:moveTo>
                  <a:pt x="0" y="0"/>
                </a:moveTo>
                <a:lnTo>
                  <a:pt x="7715797" y="0"/>
                </a:lnTo>
                <a:lnTo>
                  <a:pt x="7715797" y="5143865"/>
                </a:lnTo>
                <a:lnTo>
                  <a:pt x="0" y="5143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65711" y="3477666"/>
            <a:ext cx="7729374" cy="5152916"/>
          </a:xfrm>
          <a:custGeom>
            <a:avLst/>
            <a:gdLst/>
            <a:ahLst/>
            <a:cxnLst/>
            <a:rect l="l" t="t" r="r" b="b"/>
            <a:pathLst>
              <a:path w="7729374" h="5152916">
                <a:moveTo>
                  <a:pt x="0" y="0"/>
                </a:moveTo>
                <a:lnTo>
                  <a:pt x="7729374" y="0"/>
                </a:lnTo>
                <a:lnTo>
                  <a:pt x="7729374" y="5152916"/>
                </a:lnTo>
                <a:lnTo>
                  <a:pt x="0" y="515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361942" y="2049540"/>
            <a:ext cx="7731832" cy="5154554"/>
          </a:xfrm>
          <a:custGeom>
            <a:avLst/>
            <a:gdLst/>
            <a:ahLst/>
            <a:cxnLst/>
            <a:rect l="l" t="t" r="r" b="b"/>
            <a:pathLst>
              <a:path w="7731832" h="5154554">
                <a:moveTo>
                  <a:pt x="0" y="0"/>
                </a:moveTo>
                <a:lnTo>
                  <a:pt x="7731831" y="0"/>
                </a:lnTo>
                <a:lnTo>
                  <a:pt x="7731831" y="5154554"/>
                </a:lnTo>
                <a:lnTo>
                  <a:pt x="0" y="5154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Dichromacy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52601" y="2371584"/>
            <a:ext cx="4715382" cy="88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98177" y="7258680"/>
            <a:ext cx="4643328" cy="887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Green-Blind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555" b="-8555"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-186248" y="49452"/>
            <a:ext cx="8760604" cy="2201102"/>
          </a:xfrm>
          <a:custGeom>
            <a:avLst/>
            <a:gdLst/>
            <a:ahLst/>
            <a:cxnLst/>
            <a:rect l="l" t="t" r="r" b="b"/>
            <a:pathLst>
              <a:path w="8760604" h="2201102">
                <a:moveTo>
                  <a:pt x="0" y="0"/>
                </a:moveTo>
                <a:lnTo>
                  <a:pt x="8760603" y="0"/>
                </a:lnTo>
                <a:lnTo>
                  <a:pt x="8760603" y="2201102"/>
                </a:lnTo>
                <a:lnTo>
                  <a:pt x="0" y="22011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4065873" y="-939451"/>
            <a:ext cx="3936301" cy="3936301"/>
          </a:xfrm>
          <a:custGeom>
            <a:avLst/>
            <a:gdLst/>
            <a:ahLst/>
            <a:cxnLst/>
            <a:rect l="l" t="t" r="r" b="b"/>
            <a:pathLst>
              <a:path w="3936301" h="3936301">
                <a:moveTo>
                  <a:pt x="0" y="0"/>
                </a:moveTo>
                <a:lnTo>
                  <a:pt x="3936301" y="0"/>
                </a:lnTo>
                <a:lnTo>
                  <a:pt x="3936301" y="3936302"/>
                </a:lnTo>
                <a:lnTo>
                  <a:pt x="0" y="3936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14908481" y="7353930"/>
            <a:ext cx="5199646" cy="3808741"/>
          </a:xfrm>
          <a:custGeom>
            <a:avLst/>
            <a:gdLst/>
            <a:ahLst/>
            <a:cxnLst/>
            <a:rect l="l" t="t" r="r" b="b"/>
            <a:pathLst>
              <a:path w="5199646" h="3808741">
                <a:moveTo>
                  <a:pt x="0" y="0"/>
                </a:moveTo>
                <a:lnTo>
                  <a:pt x="5199646" y="0"/>
                </a:lnTo>
                <a:lnTo>
                  <a:pt x="5199646" y="3808740"/>
                </a:lnTo>
                <a:lnTo>
                  <a:pt x="0" y="38087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765711" y="3477666"/>
            <a:ext cx="7729374" cy="5152916"/>
          </a:xfrm>
          <a:custGeom>
            <a:avLst/>
            <a:gdLst/>
            <a:ahLst/>
            <a:cxnLst/>
            <a:rect l="l" t="t" r="r" b="b"/>
            <a:pathLst>
              <a:path w="7729374" h="5152916">
                <a:moveTo>
                  <a:pt x="0" y="0"/>
                </a:moveTo>
                <a:lnTo>
                  <a:pt x="7729374" y="0"/>
                </a:lnTo>
                <a:lnTo>
                  <a:pt x="7729374" y="5152916"/>
                </a:lnTo>
                <a:lnTo>
                  <a:pt x="0" y="51529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9371335" y="2034351"/>
            <a:ext cx="7754615" cy="5169743"/>
          </a:xfrm>
          <a:custGeom>
            <a:avLst/>
            <a:gdLst/>
            <a:ahLst/>
            <a:cxnLst/>
            <a:rect l="l" t="t" r="r" b="b"/>
            <a:pathLst>
              <a:path w="7754615" h="5169743">
                <a:moveTo>
                  <a:pt x="0" y="0"/>
                </a:moveTo>
                <a:lnTo>
                  <a:pt x="7754615" y="0"/>
                </a:lnTo>
                <a:lnTo>
                  <a:pt x="7754615" y="5169743"/>
                </a:lnTo>
                <a:lnTo>
                  <a:pt x="0" y="51697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-973835" y="569408"/>
            <a:ext cx="10335777" cy="103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2"/>
              </a:lnSpc>
            </a:pPr>
            <a:r>
              <a:rPr lang="en-US" sz="603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Dichromacy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28801" y="2351493"/>
            <a:ext cx="4639182" cy="887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Normal Vision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68000" y="7258680"/>
            <a:ext cx="4350181" cy="874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F9492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Blue-Blind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169</Words>
  <Application>Microsoft Office PowerPoint</Application>
  <PresentationFormat>Custom</PresentationFormat>
  <Paragraphs>65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Anton</vt:lpstr>
      <vt:lpstr>Fredoka</vt:lpstr>
      <vt:lpstr>Canva Sans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</dc:title>
  <dc:creator>ahmad imtiaz</dc:creator>
  <cp:lastModifiedBy>ahmad imtiaz</cp:lastModifiedBy>
  <cp:revision>2</cp:revision>
  <dcterms:created xsi:type="dcterms:W3CDTF">2006-08-16T00:00:00Z</dcterms:created>
  <dcterms:modified xsi:type="dcterms:W3CDTF">2024-12-27T09:54:59Z</dcterms:modified>
  <dc:identifier>DAGaaAuM1Nw</dc:identifier>
</cp:coreProperties>
</file>